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02879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22756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00046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93324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700568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olpe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9227674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lpec s tremi slika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677227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9211830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59031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78027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46872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56551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293130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68898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080848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256632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2316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21E918-72B6-47B8-BE67-DCDA8CD0CC04}" type="datetimeFigureOut">
              <a:rPr lang="sl-SI" smtClean="0"/>
              <a:t>7. 04. 2022</a:t>
            </a:fld>
            <a:endParaRPr lang="sl-S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FA4F6-EA67-43DE-9303-2B17EC427CA4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327654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hyperlink" Target="https://sl.wikipedia.org/wiki/Znanos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l.wikipedia.org/wiki/Politika" TargetMode="External"/><Relationship Id="rId5" Type="http://schemas.openxmlformats.org/officeDocument/2006/relationships/hyperlink" Target="https://sl.wikipedia.org/wiki/Arhitektura" TargetMode="External"/><Relationship Id="rId4" Type="http://schemas.openxmlformats.org/officeDocument/2006/relationships/hyperlink" Target="https://sl.wikipedia.org/wiki/Umetnost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6kUUJJV_MNA" TargetMode="External"/><Relationship Id="rId2" Type="http://schemas.openxmlformats.org/officeDocument/2006/relationships/hyperlink" Target="https://sl.wikipedia.org/wiki/Donatello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oodreads.com/book/show/37660737-complete-works-of-donatello" TargetMode="External"/><Relationship Id="rId4" Type="http://schemas.openxmlformats.org/officeDocument/2006/relationships/hyperlink" Target="https://www.youtube.com/watch?v=tKTGyvEVM4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onatello - David, Paintings &amp; Facts - Biography">
            <a:extLst>
              <a:ext uri="{FF2B5EF4-FFF2-40B4-BE49-F238E27FC236}">
                <a16:creationId xmlns:a16="http://schemas.microsoft.com/office/drawing/2014/main" id="{BE378A83-C17D-4A87-AA90-8449F15D3E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43" b="34824"/>
          <a:stretch/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3A5E34BD-4A75-4F91-9AF8-9C44444E9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48984" y="4136597"/>
            <a:ext cx="5128805" cy="1534530"/>
          </a:xfrm>
        </p:spPr>
        <p:txBody>
          <a:bodyPr>
            <a:normAutofit fontScale="90000"/>
          </a:bodyPr>
          <a:lstStyle/>
          <a:p>
            <a:r>
              <a:rPr lang="en-CA" sz="3000" b="1" dirty="0">
                <a:solidFill>
                  <a:srgbClr val="FFFF00"/>
                </a:solidFill>
                <a:latin typeface="+mn-lt"/>
              </a:rPr>
              <a:t>Donatello</a:t>
            </a:r>
            <a:br>
              <a:rPr lang="en-CA" sz="3000" b="1" dirty="0">
                <a:latin typeface="+mn-lt"/>
              </a:rPr>
            </a:br>
            <a:br>
              <a:rPr lang="en-CA" sz="3000" b="1" dirty="0">
                <a:latin typeface="+mn-lt"/>
              </a:rPr>
            </a:br>
            <a:r>
              <a:rPr lang="en-CA" sz="3000" b="1" dirty="0">
                <a:latin typeface="+mn-lt"/>
              </a:rPr>
              <a:t>aka</a:t>
            </a:r>
            <a:br>
              <a:rPr lang="en-CA" sz="3000" dirty="0">
                <a:latin typeface="+mn-lt"/>
              </a:rPr>
            </a:br>
            <a:br>
              <a:rPr lang="en-CA" sz="3000" dirty="0">
                <a:latin typeface="+mn-lt"/>
              </a:rPr>
            </a:br>
            <a:r>
              <a:rPr lang="sl-SI" sz="3000" b="1" i="1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Donato</a:t>
            </a:r>
            <a:r>
              <a:rPr lang="sl-SI" sz="3000" b="1" i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sl-SI" sz="3000" b="1" i="1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Niccolò</a:t>
            </a:r>
            <a:r>
              <a:rPr lang="sl-SI" sz="3000" b="1" i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sl-SI" sz="3000" b="1" i="1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Betto</a:t>
            </a:r>
            <a:r>
              <a:rPr lang="sl-SI" sz="3000" b="1" i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Bardi</a:t>
            </a:r>
            <a:endParaRPr lang="sl-SI" sz="3000" b="1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0301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6B4E91F-2AED-4054-BFAC-67A93FF24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/>
              <a:t>Na </a:t>
            </a:r>
            <a:r>
              <a:rPr lang="en-CA" dirty="0" err="1"/>
              <a:t>kratko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2CC9EBB5-6059-447E-9ED2-C972A6B49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35921"/>
            <a:ext cx="10353762" cy="3695136"/>
          </a:xfrm>
        </p:spPr>
        <p:txBody>
          <a:bodyPr/>
          <a:lstStyle/>
          <a:p>
            <a:r>
              <a:rPr lang="en-CA" dirty="0" err="1"/>
              <a:t>Velik</a:t>
            </a:r>
            <a:r>
              <a:rPr lang="en-CA" dirty="0"/>
              <a:t> </a:t>
            </a:r>
            <a:r>
              <a:rPr lang="en-CA" dirty="0" err="1"/>
              <a:t>umetnik</a:t>
            </a:r>
            <a:endParaRPr lang="en-CA" dirty="0"/>
          </a:p>
          <a:p>
            <a:r>
              <a:rPr lang="en-CA" dirty="0" err="1"/>
              <a:t>Renesansa</a:t>
            </a:r>
            <a:endParaRPr lang="en-CA" dirty="0"/>
          </a:p>
          <a:p>
            <a:r>
              <a:rPr lang="en-CA" dirty="0"/>
              <a:t>Giorgio Vasari</a:t>
            </a:r>
            <a:endParaRPr lang="sl-SI" dirty="0"/>
          </a:p>
        </p:txBody>
      </p:sp>
      <p:pic>
        <p:nvPicPr>
          <p:cNvPr id="2050" name="Picture 2" descr="Donatello vintage Royalty Free Vector Image - VectorStock">
            <a:extLst>
              <a:ext uri="{FF2B5EF4-FFF2-40B4-BE49-F238E27FC236}">
                <a16:creationId xmlns:a16="http://schemas.microsoft.com/office/drawing/2014/main" id="{C65CB8EE-7D6D-41ED-AE3C-E24439D652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38"/>
          <a:stretch/>
        </p:blipFill>
        <p:spPr bwMode="auto">
          <a:xfrm>
            <a:off x="6994759" y="279000"/>
            <a:ext cx="4908550" cy="63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6048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1E47353-E1D0-4054-9EB6-389D76F70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 err="1"/>
              <a:t>življenje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BB82A70F-D8E2-4473-A86A-C44FF3991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35921"/>
            <a:ext cx="10353762" cy="4439241"/>
          </a:xfrm>
        </p:spPr>
        <p:txBody>
          <a:bodyPr>
            <a:normAutofit fontScale="92500" lnSpcReduction="20000"/>
          </a:bodyPr>
          <a:lstStyle/>
          <a:p>
            <a:r>
              <a:rPr lang="sl-SI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Donato</a:t>
            </a:r>
            <a:r>
              <a:rPr lang="sl-SI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sl-SI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Niccolò</a:t>
            </a:r>
            <a:r>
              <a:rPr lang="sl-SI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sl-SI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Betto</a:t>
            </a:r>
            <a:r>
              <a:rPr lang="sl-SI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Bardi</a:t>
            </a:r>
            <a:endParaRPr lang="en-CA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anose="02020603050405020304" pitchFamily="18" charset="0"/>
              </a:rPr>
              <a:t>Rojstvo</a:t>
            </a:r>
            <a:r>
              <a:rPr lang="en-CA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CA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anose="02020603050405020304" pitchFamily="18" charset="0"/>
              </a:rPr>
              <a:t>Firence</a:t>
            </a:r>
            <a:r>
              <a:rPr lang="en-CA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Times New Roman" panose="02020603050405020304" pitchFamily="18" charset="0"/>
              </a:rPr>
              <a:t> 1386</a:t>
            </a:r>
          </a:p>
          <a:p>
            <a:r>
              <a:rPr lang="sl-SI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oče </a:t>
            </a:r>
            <a:r>
              <a:rPr lang="sl-SI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Nicolo</a:t>
            </a:r>
            <a:endParaRPr lang="en-CA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l-SI" sz="2200" b="0" i="0" dirty="0" err="1">
                <a:effectLst/>
                <a:latin typeface="Arial" panose="020B0604020202020204" pitchFamily="34" charset="0"/>
              </a:rPr>
              <a:t>Martelli</a:t>
            </a:r>
            <a:endParaRPr lang="en-CA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1403 Lorenzo </a:t>
            </a:r>
            <a:r>
              <a:rPr lang="en-CA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Gerberti</a:t>
            </a:r>
            <a:endParaRPr lang="en-CA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Vrata</a:t>
            </a:r>
            <a:r>
              <a:rPr lang="en-CA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raja</a:t>
            </a:r>
          </a:p>
          <a:p>
            <a:r>
              <a:rPr lang="en-CA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Odpravi</a:t>
            </a:r>
            <a:r>
              <a:rPr lang="en-CA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 v Rim z </a:t>
            </a:r>
            <a:r>
              <a:rPr lang="sl-SI" sz="2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Feilpom</a:t>
            </a:r>
            <a:r>
              <a:rPr lang="sl-SI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l-SI" sz="2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Brunelleschijem</a:t>
            </a:r>
            <a:endParaRPr lang="en-CA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Vrne</a:t>
            </a:r>
            <a:r>
              <a:rPr lang="en-CA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se </a:t>
            </a:r>
            <a:r>
              <a:rPr lang="en-CA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domov</a:t>
            </a:r>
            <a:endParaRPr lang="en-CA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13. 12. 1466 (80) v </a:t>
            </a:r>
            <a:r>
              <a:rPr lang="en-CA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Firencah</a:t>
            </a:r>
            <a:endParaRPr lang="en-CA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2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Pokopan</a:t>
            </a:r>
            <a:r>
              <a:rPr lang="en-CA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 </a:t>
            </a:r>
            <a:r>
              <a:rPr lang="sl-SI" sz="2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Baziliki svetega Lorenza</a:t>
            </a:r>
            <a:endParaRPr lang="en-CA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C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C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sl-SI" dirty="0"/>
          </a:p>
        </p:txBody>
      </p:sp>
      <p:pic>
        <p:nvPicPr>
          <p:cNvPr id="3080" name="Picture 8" descr="Gates of Paradise in the Baptistry of Florence">
            <a:extLst>
              <a:ext uri="{FF2B5EF4-FFF2-40B4-BE49-F238E27FC236}">
                <a16:creationId xmlns:a16="http://schemas.microsoft.com/office/drawing/2014/main" id="{4DACF34A-E3FC-4A75-92E2-66B733E8CA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1506" y="273376"/>
            <a:ext cx="4741682" cy="6322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9989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5E1BA7D-C823-4CF4-8C61-0C5003735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 err="1"/>
              <a:t>izgled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1AA5901-8951-4EF4-88AA-4C1624D59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35921"/>
            <a:ext cx="10353762" cy="3695136"/>
          </a:xfrm>
        </p:spPr>
        <p:txBody>
          <a:bodyPr/>
          <a:lstStyle/>
          <a:p>
            <a:r>
              <a:rPr lang="en-CA" dirty="0"/>
              <a:t>Ne </a:t>
            </a:r>
            <a:r>
              <a:rPr lang="en-CA" dirty="0" err="1"/>
              <a:t>piše</a:t>
            </a:r>
            <a:r>
              <a:rPr lang="en-CA" dirty="0"/>
              <a:t> </a:t>
            </a:r>
            <a:r>
              <a:rPr lang="en-CA" dirty="0" err="1"/>
              <a:t>veliko</a:t>
            </a:r>
            <a:endParaRPr lang="en-CA" dirty="0"/>
          </a:p>
          <a:p>
            <a:r>
              <a:rPr lang="en-CA" dirty="0" err="1"/>
              <a:t>Vrhunska</a:t>
            </a:r>
            <a:r>
              <a:rPr lang="en-CA" dirty="0"/>
              <a:t> </a:t>
            </a:r>
            <a:r>
              <a:rPr lang="en-CA" dirty="0" err="1"/>
              <a:t>brada</a:t>
            </a:r>
            <a:endParaRPr lang="en-CA" dirty="0"/>
          </a:p>
        </p:txBody>
      </p:sp>
      <p:pic>
        <p:nvPicPr>
          <p:cNvPr id="4098" name="Picture 2" descr="Donatello - Wikipedia">
            <a:extLst>
              <a:ext uri="{FF2B5EF4-FFF2-40B4-BE49-F238E27FC236}">
                <a16:creationId xmlns:a16="http://schemas.microsoft.com/office/drawing/2014/main" id="{C1354D5B-26A8-470C-9721-7A6DB3226A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3075" y="202045"/>
            <a:ext cx="5409630" cy="645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997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289F16C-BE3C-4E8C-8AB8-B6AC7E378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/>
              <a:t>Dela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92C1B634-B247-4711-A602-3448FC5A5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chemeClr val="tx1">
                    <a:lumMod val="95000"/>
                  </a:schemeClr>
                </a:solidFill>
              </a:rPr>
              <a:t>David</a:t>
            </a:r>
          </a:p>
          <a:p>
            <a:r>
              <a:rPr lang="sl-SI" i="0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Kip Sv. Jurija</a:t>
            </a:r>
            <a:endParaRPr lang="en-CA" i="0" dirty="0">
              <a:solidFill>
                <a:schemeClr val="tx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r>
              <a:rPr lang="sl-SI" i="0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Spokornica Magdalena</a:t>
            </a:r>
            <a:endParaRPr lang="en-CA" i="0" dirty="0">
              <a:solidFill>
                <a:schemeClr val="tx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endParaRPr lang="en-CA" dirty="0">
              <a:solidFill>
                <a:schemeClr val="tx1">
                  <a:lumMod val="95000"/>
                </a:schemeClr>
              </a:solidFill>
              <a:effectLst/>
              <a:latin typeface="Arial" panose="020B0604020202020204" pitchFamily="34" charset="0"/>
            </a:endParaRPr>
          </a:p>
          <a:p>
            <a:r>
              <a:rPr lang="en-CA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Contrapposto</a:t>
            </a:r>
          </a:p>
          <a:p>
            <a:r>
              <a:rPr lang="en-CA" dirty="0" err="1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Teža</a:t>
            </a:r>
            <a:r>
              <a:rPr lang="en-CA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na</a:t>
            </a:r>
            <a:r>
              <a:rPr lang="en-CA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eni</a:t>
            </a:r>
            <a:r>
              <a:rPr lang="en-CA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CA" dirty="0" err="1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nogi</a:t>
            </a:r>
            <a:endParaRPr lang="sl-SI" dirty="0">
              <a:solidFill>
                <a:schemeClr val="tx1">
                  <a:lumMod val="95000"/>
                </a:schemeClr>
              </a:solidFill>
            </a:endParaRPr>
          </a:p>
        </p:txBody>
      </p:sp>
      <p:pic>
        <p:nvPicPr>
          <p:cNvPr id="2050" name="Picture 2" descr="Donatello - 12 Artworks, Bio &amp; Shows on Artsy">
            <a:extLst>
              <a:ext uri="{FF2B5EF4-FFF2-40B4-BE49-F238E27FC236}">
                <a16:creationId xmlns:a16="http://schemas.microsoft.com/office/drawing/2014/main" id="{BB31B242-30BF-48F0-92E0-DC01DF57D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0968" y="406400"/>
            <a:ext cx="2753570" cy="5994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our Around The Masterpieces Left Behind By The Famous Renaissance  Sculptor, Donatello!">
            <a:extLst>
              <a:ext uri="{FF2B5EF4-FFF2-40B4-BE49-F238E27FC236}">
                <a16:creationId xmlns:a16="http://schemas.microsoft.com/office/drawing/2014/main" id="{B335A5AB-B7D3-4714-8763-2C1DB78691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463" y="2393121"/>
            <a:ext cx="2892351" cy="385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onatello Artist Famous Works">
            <a:extLst>
              <a:ext uri="{FF2B5EF4-FFF2-40B4-BE49-F238E27FC236}">
                <a16:creationId xmlns:a16="http://schemas.microsoft.com/office/drawing/2014/main" id="{72C9AFBD-D4B5-44BA-B9A6-67457B86B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2568" y="1306945"/>
            <a:ext cx="2048645" cy="494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3801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Michelangelo's &quot;The Creation of Adam&quot;">
            <a:extLst>
              <a:ext uri="{FF2B5EF4-FFF2-40B4-BE49-F238E27FC236}">
                <a16:creationId xmlns:a16="http://schemas.microsoft.com/office/drawing/2014/main" id="{2A281D35-4224-43F5-BFBB-A9AF3318EA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8" r="1881"/>
          <a:stretch/>
        </p:blipFill>
        <p:spPr bwMode="auto">
          <a:xfrm>
            <a:off x="20" y="2030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A52FF95D-CD44-4BDB-B3FF-8FC3597BE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>
            <a:normAutofit/>
          </a:bodyPr>
          <a:lstStyle/>
          <a:p>
            <a:r>
              <a:rPr lang="en-CA" dirty="0" err="1"/>
              <a:t>rENEsANSA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1CF1EDE-D112-4859-B034-585DA92D2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>
            <a:normAutofit/>
          </a:bodyPr>
          <a:lstStyle/>
          <a:p>
            <a:r>
              <a:rPr lang="en-CA" dirty="0" err="1"/>
              <a:t>Renesance</a:t>
            </a:r>
            <a:r>
              <a:rPr lang="en-CA" dirty="0"/>
              <a:t> – </a:t>
            </a:r>
            <a:r>
              <a:rPr lang="en-CA" dirty="0" err="1"/>
              <a:t>francosko</a:t>
            </a:r>
            <a:r>
              <a:rPr lang="en-CA" dirty="0"/>
              <a:t> za – </a:t>
            </a:r>
            <a:r>
              <a:rPr lang="en-CA" dirty="0" err="1"/>
              <a:t>preporod</a:t>
            </a:r>
            <a:endParaRPr lang="en-CA" dirty="0"/>
          </a:p>
          <a:p>
            <a:r>
              <a:rPr lang="en-CA" dirty="0"/>
              <a:t>14.-17. </a:t>
            </a:r>
            <a:r>
              <a:rPr lang="en-CA" dirty="0" err="1"/>
              <a:t>stol</a:t>
            </a:r>
            <a:r>
              <a:rPr lang="en-CA" dirty="0"/>
              <a:t>.</a:t>
            </a:r>
          </a:p>
          <a:p>
            <a:r>
              <a:rPr lang="en-CA" dirty="0" err="1"/>
              <a:t>Pogled</a:t>
            </a:r>
            <a:r>
              <a:rPr lang="en-CA" dirty="0"/>
              <a:t> </a:t>
            </a:r>
            <a:r>
              <a:rPr lang="en-CA" dirty="0" err="1"/>
              <a:t>na</a:t>
            </a:r>
            <a:r>
              <a:rPr lang="en-CA" dirty="0"/>
              <a:t> </a:t>
            </a:r>
            <a:r>
              <a:rPr lang="en-CA" dirty="0" err="1"/>
              <a:t>človeško</a:t>
            </a:r>
            <a:r>
              <a:rPr lang="en-CA" dirty="0"/>
              <a:t> </a:t>
            </a:r>
            <a:r>
              <a:rPr lang="en-CA" dirty="0" err="1"/>
              <a:t>telo</a:t>
            </a:r>
            <a:endParaRPr lang="en-CA" dirty="0"/>
          </a:p>
          <a:p>
            <a:r>
              <a:rPr lang="en-CA" dirty="0" err="1"/>
              <a:t>Bogati</a:t>
            </a:r>
            <a:r>
              <a:rPr lang="en-CA" dirty="0"/>
              <a:t> </a:t>
            </a:r>
            <a:r>
              <a:rPr lang="en-CA" dirty="0" err="1"/>
              <a:t>sloj</a:t>
            </a:r>
            <a:endParaRPr lang="en-CA" dirty="0"/>
          </a:p>
          <a:p>
            <a:r>
              <a:rPr lang="en-CA" dirty="0" err="1"/>
              <a:t>Razcvet</a:t>
            </a:r>
            <a:r>
              <a:rPr lang="en-CA" dirty="0"/>
              <a:t> </a:t>
            </a:r>
            <a:r>
              <a:rPr lang="it-IT" b="0" i="0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v </a:t>
            </a:r>
            <a:r>
              <a:rPr lang="it-IT" b="0" i="0" strike="noStrike" dirty="0" err="1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  <a:hlinkClick r:id="rId4" tooltip="Umetnos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umetnosti</a:t>
            </a:r>
            <a:r>
              <a:rPr lang="it-IT" b="0" i="0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it-IT" b="0" i="0" strike="noStrike" dirty="0" err="1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  <a:hlinkClick r:id="rId5" tooltip="Arhitektur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arhitekturi</a:t>
            </a:r>
            <a:r>
              <a:rPr lang="it-IT" b="0" i="0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it-IT" b="0" i="0" strike="noStrike" dirty="0" err="1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  <a:hlinkClick r:id="rId6" tooltip="Politik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politiki</a:t>
            </a:r>
            <a:r>
              <a:rPr lang="it-IT" b="0" i="0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it-IT" b="0" i="0" strike="noStrike" dirty="0" err="1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  <a:hlinkClick r:id="rId7" tooltip="Znanos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znanosti</a:t>
            </a:r>
            <a:r>
              <a:rPr lang="it-IT" b="0" i="0" dirty="0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 in </a:t>
            </a:r>
            <a:r>
              <a:rPr lang="it-IT" dirty="0" err="1">
                <a:solidFill>
                  <a:schemeClr val="tx1">
                    <a:lumMod val="95000"/>
                  </a:schemeClr>
                </a:solidFill>
                <a:effectLst/>
                <a:latin typeface="Arial" panose="020B0604020202020204" pitchFamily="34" charset="0"/>
              </a:rPr>
              <a:t>literaturi</a:t>
            </a:r>
            <a:endParaRPr lang="en-CA" dirty="0">
              <a:solidFill>
                <a:schemeClr val="tx1">
                  <a:lumMod val="95000"/>
                </a:schemeClr>
              </a:solidFill>
            </a:endParaRPr>
          </a:p>
          <a:p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771357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2711CE2-7592-4EEF-93A6-20B78E766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18744"/>
            <a:ext cx="10353761" cy="5999148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C00000"/>
                </a:solidFill>
              </a:rPr>
              <a:t>HVALA ZA POZORNOST</a:t>
            </a:r>
            <a:endParaRPr lang="sl-SI" sz="6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153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DCED805-8864-41A0-B6B4-DF35EF442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CA" dirty="0"/>
              <a:t>VIRI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BF4634D-66E8-4B3D-92C9-A549C709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Wikipedia - </a:t>
            </a:r>
            <a:r>
              <a:rPr lang="sl-SI" dirty="0">
                <a:hlinkClick r:id="rId2"/>
              </a:rPr>
              <a:t>https://sl.wikipedia.org/wiki/Donatello</a:t>
            </a:r>
            <a:endParaRPr lang="en-CA" dirty="0"/>
          </a:p>
          <a:p>
            <a:r>
              <a:rPr lang="en-CA" dirty="0"/>
              <a:t>David (YouTube) - </a:t>
            </a:r>
            <a:r>
              <a:rPr lang="en-CA" dirty="0">
                <a:hlinkClick r:id="rId3"/>
              </a:rPr>
              <a:t>https://www.youtube.com/watch?v=6kUUJJV_MNA</a:t>
            </a:r>
            <a:endParaRPr lang="en-CA" dirty="0"/>
          </a:p>
          <a:p>
            <a:r>
              <a:rPr lang="en-CA" dirty="0"/>
              <a:t>Donatello (YouTube) - </a:t>
            </a:r>
            <a:r>
              <a:rPr lang="en-CA" dirty="0">
                <a:hlinkClick r:id="rId4"/>
              </a:rPr>
              <a:t>https://www.youtube.com/watch?v=tKTGyvEVM4M</a:t>
            </a:r>
            <a:endParaRPr lang="en-CA" dirty="0"/>
          </a:p>
          <a:p>
            <a:r>
              <a:rPr lang="sl-SI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Knjiga</a:t>
            </a:r>
            <a:r>
              <a:rPr lang="en-CA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sl-SI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sl-SI" sz="1800" u="sng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https://www.goodreads.com/book/show/37660737-complete-works-of-donatello</a:t>
            </a:r>
            <a:endParaRPr lang="sl-SI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340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337</TotalTime>
  <Words>182</Words>
  <Application>Microsoft Office PowerPoint</Application>
  <PresentationFormat>Širokozaslonsko</PresentationFormat>
  <Paragraphs>39</Paragraphs>
  <Slides>8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4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8</vt:i4>
      </vt:variant>
    </vt:vector>
  </HeadingPairs>
  <TitlesOfParts>
    <vt:vector size="13" baseType="lpstr">
      <vt:lpstr>Arial</vt:lpstr>
      <vt:lpstr>Bookman Old Style</vt:lpstr>
      <vt:lpstr>Calibri</vt:lpstr>
      <vt:lpstr>Rockwell</vt:lpstr>
      <vt:lpstr>Damask</vt:lpstr>
      <vt:lpstr>Donatello  aka  Donato di Niccolò di Betto Bardi</vt:lpstr>
      <vt:lpstr>Na kratko</vt:lpstr>
      <vt:lpstr>življenje</vt:lpstr>
      <vt:lpstr>izgled</vt:lpstr>
      <vt:lpstr>Dela</vt:lpstr>
      <vt:lpstr>rENEsANSA</vt:lpstr>
      <vt:lpstr>HVALA ZA POZORNOST</vt:lpstr>
      <vt:lpstr>VIRI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Donatello  aka  Donato di Niccolò di Betto Bardi</dc:title>
  <dc:creator>Andrej Vencelj (G1B)</dc:creator>
  <cp:lastModifiedBy>Andrej Vencelj (G1B)</cp:lastModifiedBy>
  <cp:revision>2</cp:revision>
  <dcterms:created xsi:type="dcterms:W3CDTF">2022-04-07T10:33:20Z</dcterms:created>
  <dcterms:modified xsi:type="dcterms:W3CDTF">2022-04-07T16:15:51Z</dcterms:modified>
</cp:coreProperties>
</file>

<file path=docProps/thumbnail.jpeg>
</file>